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embeddedFontLst>
    <p:embeddedFont>
      <p:font typeface="Lato"/>
      <p:regular r:id="rId12"/>
      <p:bold r:id="rId13"/>
      <p:italic r:id="rId14"/>
      <p:boldItalic r:id="rId15"/>
    </p:embeddedFont>
    <p:embeddedFont>
      <p:font typeface="Lato Light"/>
      <p:regular r:id="rId16"/>
      <p:bold r:id="rId17"/>
      <p:italic r:id="rId18"/>
      <p:boldItalic r:id="rId19"/>
    </p:embeddedFont>
    <p:embeddedFont>
      <p:font typeface="Lato Black"/>
      <p:bold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DC1D003-BBCD-4D49-B84C-116CCF2A610F}">
  <a:tblStyle styleId="{3DC1D003-BBCD-4D49-B84C-116CCF2A61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Black-bold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LatoBlack-boldItalic.fntdata"/><Relationship Id="rId13" Type="http://schemas.openxmlformats.org/officeDocument/2006/relationships/font" Target="fonts/Lato-bold.fntdata"/><Relationship Id="rId12" Type="http://schemas.openxmlformats.org/officeDocument/2006/relationships/font" Target="fonts/La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Lato-boldItalic.fntdata"/><Relationship Id="rId14" Type="http://schemas.openxmlformats.org/officeDocument/2006/relationships/font" Target="fonts/Lato-italic.fntdata"/><Relationship Id="rId17" Type="http://schemas.openxmlformats.org/officeDocument/2006/relationships/font" Target="fonts/LatoLight-bold.fntdata"/><Relationship Id="rId16" Type="http://schemas.openxmlformats.org/officeDocument/2006/relationships/font" Target="fonts/LatoLight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LatoLight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atoLight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a9d5a45c4b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a9d5a45c4b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ea1e51a2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ea1e51a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6ea1e51a29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6ea1e51a2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ead439c7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ead439c7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ea1e51a29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ea1e51a2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_2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flipH="1" rot="10800000">
            <a:off x="-6150" y="523500"/>
            <a:ext cx="9156300" cy="9000"/>
          </a:xfrm>
          <a:prstGeom prst="rect">
            <a:avLst/>
          </a:prstGeom>
          <a:solidFill>
            <a:srgbClr val="E18C2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 txBox="1"/>
          <p:nvPr>
            <p:ph type="title"/>
          </p:nvPr>
        </p:nvSpPr>
        <p:spPr>
          <a:xfrm>
            <a:off x="438250" y="974000"/>
            <a:ext cx="3842400" cy="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2200"/>
              <a:buFont typeface="Lato Light"/>
              <a:buNone/>
              <a:defRPr sz="22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95400" y="1472275"/>
            <a:ext cx="3700500" cy="27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indent="-323850" lvl="1" marL="9144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indent="-323850" lvl="2" marL="13716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indent="-323850" lvl="3" marL="18288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indent="-323850" lvl="4" marL="22860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indent="-323850" lvl="5" marL="27432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indent="-323850" lvl="6" marL="32004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indent="-323850" lvl="7" marL="36576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indent="-323850" lvl="8" marL="41148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cxnSp>
        <p:nvCxnSpPr>
          <p:cNvPr id="12" name="Google Shape;12;p2"/>
          <p:cNvCxnSpPr/>
          <p:nvPr/>
        </p:nvCxnSpPr>
        <p:spPr>
          <a:xfrm>
            <a:off x="571600" y="1472275"/>
            <a:ext cx="3438600" cy="0"/>
          </a:xfrm>
          <a:prstGeom prst="straightConnector1">
            <a:avLst/>
          </a:prstGeom>
          <a:noFill/>
          <a:ln cap="flat" cmpd="sng" w="9525">
            <a:solidFill>
              <a:srgbClr val="E18C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Google Shape;13;p2"/>
          <p:cNvSpPr txBox="1"/>
          <p:nvPr>
            <p:ph idx="2" type="title"/>
          </p:nvPr>
        </p:nvSpPr>
        <p:spPr>
          <a:xfrm>
            <a:off x="468150" y="9250"/>
            <a:ext cx="8676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Lato Light"/>
              <a:buNone/>
              <a:defRPr sz="1900">
                <a:solidFill>
                  <a:schemeClr val="accent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1">
  <p:cSld name="TITLE_1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/>
        </p:txBody>
      </p:sp>
      <p:sp>
        <p:nvSpPr>
          <p:cNvPr id="67" name="Google Shape;67;p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8" name="Google Shape;6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BODY_1">
  <p:cSld name="TITLE_AND_BODY_1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CUSTOM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0"/>
            <a:ext cx="9144000" cy="504300"/>
          </a:xfrm>
          <a:prstGeom prst="rect">
            <a:avLst/>
          </a:prstGeom>
          <a:solidFill>
            <a:srgbClr val="2066C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1814550" y="1496100"/>
            <a:ext cx="5514900" cy="7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3200"/>
              <a:buFont typeface="Lato Light"/>
              <a:buNone/>
              <a:defRPr sz="32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7" name="Google Shape;17;p3"/>
          <p:cNvCxnSpPr/>
          <p:nvPr/>
        </p:nvCxnSpPr>
        <p:spPr>
          <a:xfrm>
            <a:off x="2766975" y="2200800"/>
            <a:ext cx="3438600" cy="0"/>
          </a:xfrm>
          <a:prstGeom prst="straightConnector1">
            <a:avLst/>
          </a:prstGeom>
          <a:noFill/>
          <a:ln cap="flat" cmpd="sng" w="9525">
            <a:solidFill>
              <a:srgbClr val="E18C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" name="Google Shape;18;p3"/>
          <p:cNvSpPr txBox="1"/>
          <p:nvPr>
            <p:ph idx="2" type="title"/>
          </p:nvPr>
        </p:nvSpPr>
        <p:spPr>
          <a:xfrm>
            <a:off x="1814550" y="2296200"/>
            <a:ext cx="5514900" cy="7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2700"/>
              <a:buFont typeface="Lato"/>
              <a:buNone/>
              <a:defRPr sz="2700">
                <a:solidFill>
                  <a:srgbClr val="2066C5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/>
          <p:nvPr/>
        </p:nvSpPr>
        <p:spPr>
          <a:xfrm>
            <a:off x="0" y="4639200"/>
            <a:ext cx="9144000" cy="504300"/>
          </a:xfrm>
          <a:prstGeom prst="rect">
            <a:avLst/>
          </a:prstGeom>
          <a:solidFill>
            <a:srgbClr val="2066C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" name="Google Shape;20;p3"/>
          <p:cNvPicPr preferRelativeResize="0"/>
          <p:nvPr/>
        </p:nvPicPr>
        <p:blipFill rotWithShape="1">
          <a:blip r:embed="rId2">
            <a:alphaModFix/>
          </a:blip>
          <a:srcRect b="0" l="0" r="60095" t="0"/>
          <a:stretch/>
        </p:blipFill>
        <p:spPr>
          <a:xfrm>
            <a:off x="4208551" y="3096300"/>
            <a:ext cx="726888" cy="70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S Ending Slide">
  <p:cSld name="CUSTOM_4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81188" y="2551900"/>
            <a:ext cx="1981626" cy="70347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/>
          <p:nvPr/>
        </p:nvSpPr>
        <p:spPr>
          <a:xfrm>
            <a:off x="0" y="0"/>
            <a:ext cx="9144000" cy="504300"/>
          </a:xfrm>
          <a:prstGeom prst="rect">
            <a:avLst/>
          </a:prstGeom>
          <a:solidFill>
            <a:srgbClr val="2066C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4"/>
          <p:cNvSpPr/>
          <p:nvPr/>
        </p:nvSpPr>
        <p:spPr>
          <a:xfrm>
            <a:off x="0" y="4639200"/>
            <a:ext cx="9144000" cy="504300"/>
          </a:xfrm>
          <a:prstGeom prst="rect">
            <a:avLst/>
          </a:prstGeom>
          <a:solidFill>
            <a:srgbClr val="2066C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5" name="Google Shape;25;p4"/>
          <p:cNvCxnSpPr/>
          <p:nvPr/>
        </p:nvCxnSpPr>
        <p:spPr>
          <a:xfrm>
            <a:off x="3263250" y="2332100"/>
            <a:ext cx="2617500" cy="0"/>
          </a:xfrm>
          <a:prstGeom prst="straightConnector1">
            <a:avLst/>
          </a:prstGeom>
          <a:noFill/>
          <a:ln cap="flat" cmpd="sng" w="9525">
            <a:solidFill>
              <a:srgbClr val="E18C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" name="Google Shape;26;p4"/>
          <p:cNvSpPr txBox="1"/>
          <p:nvPr>
            <p:ph type="title"/>
          </p:nvPr>
        </p:nvSpPr>
        <p:spPr>
          <a:xfrm>
            <a:off x="2435550" y="1630050"/>
            <a:ext cx="4272900" cy="6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2500"/>
              <a:buFont typeface="Lato Light"/>
              <a:buNone/>
              <a:defRPr sz="25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 Ending Slide 1">
  <p:cSld name="CUSTOM_4_1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/>
          <p:nvPr/>
        </p:nvSpPr>
        <p:spPr>
          <a:xfrm>
            <a:off x="0" y="0"/>
            <a:ext cx="9144000" cy="504300"/>
          </a:xfrm>
          <a:prstGeom prst="rect">
            <a:avLst/>
          </a:prstGeom>
          <a:solidFill>
            <a:srgbClr val="2066C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/>
          <p:nvPr/>
        </p:nvSpPr>
        <p:spPr>
          <a:xfrm>
            <a:off x="0" y="4639200"/>
            <a:ext cx="9144000" cy="504300"/>
          </a:xfrm>
          <a:prstGeom prst="rect">
            <a:avLst/>
          </a:prstGeom>
          <a:solidFill>
            <a:srgbClr val="2066C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0" name="Google Shape;30;p5"/>
          <p:cNvCxnSpPr/>
          <p:nvPr/>
        </p:nvCxnSpPr>
        <p:spPr>
          <a:xfrm>
            <a:off x="3263250" y="2332100"/>
            <a:ext cx="2617500" cy="0"/>
          </a:xfrm>
          <a:prstGeom prst="straightConnector1">
            <a:avLst/>
          </a:prstGeom>
          <a:noFill/>
          <a:ln cap="flat" cmpd="sng" w="9525">
            <a:solidFill>
              <a:srgbClr val="E18C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1" name="Google Shape;31;p5"/>
          <p:cNvSpPr txBox="1"/>
          <p:nvPr>
            <p:ph type="title"/>
          </p:nvPr>
        </p:nvSpPr>
        <p:spPr>
          <a:xfrm>
            <a:off x="2435550" y="1630050"/>
            <a:ext cx="4272900" cy="6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2500"/>
              <a:buFont typeface="Lato Light"/>
              <a:buNone/>
              <a:defRPr sz="25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2" name="Google Shape;32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67758" y="2543275"/>
            <a:ext cx="2008477" cy="777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Slide" type="title">
  <p:cSld name="TITL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6"/>
          <p:cNvPicPr preferRelativeResize="0"/>
          <p:nvPr/>
        </p:nvPicPr>
        <p:blipFill rotWithShape="1">
          <a:blip r:embed="rId2">
            <a:alphaModFix/>
          </a:blip>
          <a:srcRect b="0" l="0" r="63345" t="0"/>
          <a:stretch/>
        </p:blipFill>
        <p:spPr>
          <a:xfrm>
            <a:off x="8762655" y="4768751"/>
            <a:ext cx="266346" cy="25795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6"/>
          <p:cNvSpPr/>
          <p:nvPr/>
        </p:nvSpPr>
        <p:spPr>
          <a:xfrm>
            <a:off x="0" y="0"/>
            <a:ext cx="4610400" cy="5143500"/>
          </a:xfrm>
          <a:prstGeom prst="rect">
            <a:avLst/>
          </a:prstGeom>
          <a:solidFill>
            <a:srgbClr val="2066C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066C5"/>
              </a:solidFill>
            </a:endParaRPr>
          </a:p>
        </p:txBody>
      </p:sp>
      <p:sp>
        <p:nvSpPr>
          <p:cNvPr id="36" name="Google Shape;36;p6"/>
          <p:cNvSpPr/>
          <p:nvPr/>
        </p:nvSpPr>
        <p:spPr>
          <a:xfrm>
            <a:off x="4572000" y="0"/>
            <a:ext cx="45912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7" name="Google Shape;37;p6"/>
          <p:cNvPicPr preferRelativeResize="0"/>
          <p:nvPr/>
        </p:nvPicPr>
        <p:blipFill rotWithShape="1">
          <a:blip r:embed="rId2">
            <a:alphaModFix/>
          </a:blip>
          <a:srcRect b="0" l="0" r="63345" t="0"/>
          <a:stretch/>
        </p:blipFill>
        <p:spPr>
          <a:xfrm>
            <a:off x="8762655" y="4768751"/>
            <a:ext cx="266346" cy="25795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6"/>
          <p:cNvSpPr txBox="1"/>
          <p:nvPr>
            <p:ph type="title"/>
          </p:nvPr>
        </p:nvSpPr>
        <p:spPr>
          <a:xfrm>
            <a:off x="4857850" y="974000"/>
            <a:ext cx="3842400" cy="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2200"/>
              <a:buFont typeface="Lato Light"/>
              <a:buNone/>
              <a:defRPr sz="22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cxnSp>
        <p:nvCxnSpPr>
          <p:cNvPr id="39" name="Google Shape;39;p6"/>
          <p:cNvCxnSpPr/>
          <p:nvPr/>
        </p:nvCxnSpPr>
        <p:spPr>
          <a:xfrm>
            <a:off x="4991200" y="1472275"/>
            <a:ext cx="3438600" cy="0"/>
          </a:xfrm>
          <a:prstGeom prst="straightConnector1">
            <a:avLst/>
          </a:prstGeom>
          <a:noFill/>
          <a:ln cap="flat" cmpd="sng" w="9525">
            <a:solidFill>
              <a:srgbClr val="E18C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4915000" y="1472275"/>
            <a:ext cx="3700500" cy="27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indent="-323850" lvl="1" marL="9144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indent="-323850" lvl="2" marL="13716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indent="-323850" lvl="3" marL="18288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indent="-323850" lvl="4" marL="22860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indent="-323850" lvl="5" marL="27432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indent="-323850" lvl="6" marL="32004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indent="-323850" lvl="7" marL="36576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indent="-323850" lvl="8" marL="41148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pic>
        <p:nvPicPr>
          <p:cNvPr id="41" name="Google Shape;41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5913" y="1322463"/>
            <a:ext cx="2498575" cy="249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2">
  <p:cSld name="CUSTOM_3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/>
          <p:nvPr/>
        </p:nvSpPr>
        <p:spPr>
          <a:xfrm>
            <a:off x="4572000" y="0"/>
            <a:ext cx="4610400" cy="5143500"/>
          </a:xfrm>
          <a:prstGeom prst="rect">
            <a:avLst/>
          </a:prstGeom>
          <a:solidFill>
            <a:srgbClr val="2066C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066C5"/>
              </a:solidFill>
            </a:endParaRPr>
          </a:p>
        </p:txBody>
      </p:sp>
      <p:sp>
        <p:nvSpPr>
          <p:cNvPr id="44" name="Google Shape;44;p7"/>
          <p:cNvSpPr/>
          <p:nvPr/>
        </p:nvSpPr>
        <p:spPr>
          <a:xfrm>
            <a:off x="0" y="0"/>
            <a:ext cx="45912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7"/>
          <p:cNvSpPr txBox="1"/>
          <p:nvPr>
            <p:ph type="title"/>
          </p:nvPr>
        </p:nvSpPr>
        <p:spPr>
          <a:xfrm>
            <a:off x="285850" y="974000"/>
            <a:ext cx="3842400" cy="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2200"/>
              <a:buFont typeface="Lato Light"/>
              <a:buNone/>
              <a:defRPr sz="22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1900"/>
              <a:buFont typeface="Lato Light"/>
              <a:buNone/>
              <a:defRPr sz="1900">
                <a:solidFill>
                  <a:srgbClr val="2066C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343000" y="1472275"/>
            <a:ext cx="3700500" cy="27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indent="-323850" lvl="1" marL="9144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indent="-323850" lvl="2" marL="13716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indent="-323850" lvl="3" marL="18288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indent="-323850" lvl="4" marL="22860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indent="-323850" lvl="5" marL="27432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indent="-323850" lvl="6" marL="32004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indent="-323850" lvl="7" marL="36576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indent="-323850" lvl="8" marL="41148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cxnSp>
        <p:nvCxnSpPr>
          <p:cNvPr id="47" name="Google Shape;47;p7"/>
          <p:cNvCxnSpPr/>
          <p:nvPr/>
        </p:nvCxnSpPr>
        <p:spPr>
          <a:xfrm>
            <a:off x="419200" y="1472275"/>
            <a:ext cx="3438600" cy="0"/>
          </a:xfrm>
          <a:prstGeom prst="straightConnector1">
            <a:avLst/>
          </a:prstGeom>
          <a:noFill/>
          <a:ln cap="flat" cmpd="sng" w="9525">
            <a:solidFill>
              <a:srgbClr val="E18C28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8" name="Google Shape;48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627913" y="1322450"/>
            <a:ext cx="2498575" cy="249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lumn Slide" type="tx">
  <p:cSld name="TITLE_AND_BOD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695425" y="524500"/>
            <a:ext cx="7563000" cy="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2300"/>
              <a:buFont typeface="Lato"/>
              <a:buNone/>
              <a:defRPr sz="2300">
                <a:solidFill>
                  <a:srgbClr val="2066C5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" type="subTitle"/>
          </p:nvPr>
        </p:nvSpPr>
        <p:spPr>
          <a:xfrm>
            <a:off x="685975" y="910300"/>
            <a:ext cx="75819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700"/>
              <a:buFont typeface="Lato Light"/>
              <a:buNone/>
              <a:defRPr sz="1700">
                <a:solidFill>
                  <a:srgbClr val="E18C28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52" name="Google Shape;52;p8"/>
          <p:cNvCxnSpPr/>
          <p:nvPr/>
        </p:nvCxnSpPr>
        <p:spPr>
          <a:xfrm>
            <a:off x="2852700" y="1415125"/>
            <a:ext cx="3438600" cy="0"/>
          </a:xfrm>
          <a:prstGeom prst="straightConnector1">
            <a:avLst/>
          </a:prstGeom>
          <a:noFill/>
          <a:ln cap="flat" cmpd="sng" w="9525">
            <a:solidFill>
              <a:srgbClr val="E18C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3" name="Google Shape;53;p8"/>
          <p:cNvSpPr txBox="1"/>
          <p:nvPr>
            <p:ph idx="2" type="body"/>
          </p:nvPr>
        </p:nvSpPr>
        <p:spPr>
          <a:xfrm>
            <a:off x="1793063" y="1581700"/>
            <a:ext cx="3700500" cy="27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indent="-323850" lvl="1" marL="9144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indent="-323850" lvl="2" marL="13716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indent="-323850" lvl="3" marL="18288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indent="-323850" lvl="4" marL="22860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indent="-323850" lvl="5" marL="27432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indent="-323850" lvl="6" marL="32004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indent="-323850" lvl="7" marL="36576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indent="-323850" lvl="8" marL="41148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sp>
        <p:nvSpPr>
          <p:cNvPr id="54" name="Google Shape;54;p8"/>
          <p:cNvSpPr txBox="1"/>
          <p:nvPr>
            <p:ph idx="3" type="body"/>
          </p:nvPr>
        </p:nvSpPr>
        <p:spPr>
          <a:xfrm>
            <a:off x="4793438" y="1581700"/>
            <a:ext cx="3700500" cy="27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indent="-323850" lvl="1" marL="9144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indent="-323850" lvl="2" marL="13716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indent="-323850" lvl="3" marL="18288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indent="-323850" lvl="4" marL="22860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indent="-323850" lvl="5" marL="27432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indent="-323850" lvl="6" marL="32004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●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indent="-323850" lvl="7" marL="36576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○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indent="-323850" lvl="8" marL="41148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Char char="■"/>
              <a:defRPr sz="1500">
                <a:solidFill>
                  <a:srgbClr val="4A4A4A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eneral Slide 1">
  <p:cSld name="CUSTOM_5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/>
          <p:nvPr/>
        </p:nvSpPr>
        <p:spPr>
          <a:xfrm flipH="1" rot="10800000">
            <a:off x="-6150" y="523500"/>
            <a:ext cx="9156300" cy="9000"/>
          </a:xfrm>
          <a:prstGeom prst="rect">
            <a:avLst/>
          </a:prstGeom>
          <a:solidFill>
            <a:srgbClr val="E18C2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9"/>
          <p:cNvSpPr txBox="1"/>
          <p:nvPr>
            <p:ph type="title"/>
          </p:nvPr>
        </p:nvSpPr>
        <p:spPr>
          <a:xfrm>
            <a:off x="468150" y="9250"/>
            <a:ext cx="8676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Lato Light"/>
              <a:buNone/>
              <a:defRPr sz="1900">
                <a:solidFill>
                  <a:schemeClr val="accent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subTitle"/>
          </p:nvPr>
        </p:nvSpPr>
        <p:spPr>
          <a:xfrm>
            <a:off x="565500" y="642050"/>
            <a:ext cx="8013000" cy="33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Font typeface="Lato"/>
              <a:buNone/>
              <a:defRPr sz="1500"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eneral Slide 2">
  <p:cSld name="CUSTOM_5_1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/>
          <p:nvPr/>
        </p:nvSpPr>
        <p:spPr>
          <a:xfrm flipH="1" rot="10800000">
            <a:off x="-6150" y="523500"/>
            <a:ext cx="9156300" cy="9000"/>
          </a:xfrm>
          <a:prstGeom prst="rect">
            <a:avLst/>
          </a:prstGeom>
          <a:solidFill>
            <a:srgbClr val="E18C2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0"/>
          <p:cNvSpPr txBox="1"/>
          <p:nvPr>
            <p:ph type="title"/>
          </p:nvPr>
        </p:nvSpPr>
        <p:spPr>
          <a:xfrm>
            <a:off x="468150" y="9250"/>
            <a:ext cx="8676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Lato Light"/>
              <a:buNone/>
              <a:defRPr sz="1900">
                <a:solidFill>
                  <a:schemeClr val="accent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" type="subTitle"/>
          </p:nvPr>
        </p:nvSpPr>
        <p:spPr>
          <a:xfrm>
            <a:off x="565500" y="1388700"/>
            <a:ext cx="8013000" cy="23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E18C28"/>
              </a:buClr>
              <a:buSzPts val="1500"/>
              <a:buFont typeface="Lato Light"/>
              <a:buNone/>
              <a:defRPr sz="1500">
                <a:solidFill>
                  <a:srgbClr val="E18C28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2" type="subTitle"/>
          </p:nvPr>
        </p:nvSpPr>
        <p:spPr>
          <a:xfrm>
            <a:off x="565500" y="886225"/>
            <a:ext cx="80130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2066C5"/>
              </a:buClr>
              <a:buSzPts val="2100"/>
              <a:buFont typeface="Lato"/>
              <a:buNone/>
              <a:defRPr sz="2100">
                <a:solidFill>
                  <a:srgbClr val="2066C5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/>
          <p:nvPr/>
        </p:nvSpPr>
        <p:spPr>
          <a:xfrm>
            <a:off x="2077050" y="1388700"/>
            <a:ext cx="4989900" cy="9000"/>
          </a:xfrm>
          <a:prstGeom prst="rect">
            <a:avLst/>
          </a:prstGeom>
          <a:solidFill>
            <a:srgbClr val="E18C2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4639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1">
            <a:alphaModFix/>
          </a:blip>
          <a:srcRect b="0" l="0" r="63345" t="0"/>
          <a:stretch/>
        </p:blipFill>
        <p:spPr>
          <a:xfrm>
            <a:off x="8762655" y="4768751"/>
            <a:ext cx="266346" cy="2579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type="title"/>
          </p:nvPr>
        </p:nvSpPr>
        <p:spPr>
          <a:xfrm>
            <a:off x="1814550" y="1496100"/>
            <a:ext cx="5514900" cy="70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 Black"/>
                <a:ea typeface="Lato Black"/>
                <a:cs typeface="Lato Black"/>
                <a:sym typeface="Lato Black"/>
              </a:rPr>
              <a:t>REMODELER/RENOVATOR</a:t>
            </a:r>
            <a:endParaRPr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78" name="Google Shape;78;p13"/>
          <p:cNvSpPr txBox="1"/>
          <p:nvPr>
            <p:ph idx="2" type="title"/>
          </p:nvPr>
        </p:nvSpPr>
        <p:spPr>
          <a:xfrm>
            <a:off x="454500" y="2296200"/>
            <a:ext cx="8229300" cy="70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HOMEOWNER JOURNEY MAP TEMPLATE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Google Shape;83;p14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{3DC1D003-BBCD-4D49-B84C-116CCF2A610F}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636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Homeowner</a:t>
                      </a: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Inspiration &amp; Discovery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Friends + Family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Recommendations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Online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Research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Brand Awareness/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Visits Website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Testimonials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Photo/Video 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Gallery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788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is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thinking or feeling?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AFAFA"/>
                    </a:solidFill>
                  </a:tcPr>
                </a:tc>
              </a:tr>
              <a:tr h="683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is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’s action?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  <a:tr h="939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is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’s touchpoint with the business?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  <a:tr h="788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do we want to change about this step?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  <a:tr h="788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How and/or why will we make this change?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Google Shape;88;p15"/>
          <p:cNvGraphicFramePr/>
          <p:nvPr/>
        </p:nvGraphicFramePr>
        <p:xfrm>
          <a:off x="0" y="-42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{3DC1D003-BBCD-4D49-B84C-116CCF2A610F}</a:tableStyleId>
              </a:tblPr>
              <a:tblGrid>
                <a:gridCol w="1669750"/>
                <a:gridCol w="1378275"/>
                <a:gridCol w="1524000"/>
                <a:gridCol w="1524000"/>
                <a:gridCol w="1524000"/>
                <a:gridCol w="1524000"/>
              </a:tblGrid>
              <a:tr h="543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Homeowner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Decision Making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Shop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Around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Follow-Up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Communications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Initial Concept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Meeting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Loan Approval 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Process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(If Financing Need)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Project Proposal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Final Contract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2"/>
                    </a:solidFill>
                  </a:tcPr>
                </a:tc>
              </a:tr>
              <a:tr h="785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is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thinking, feeling, or doing?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  <a:tr h="8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Who from our company is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hearing from or talking to?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  <a:tr h="819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content from our company is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interacting with?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  <a:tr h="717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can we do to expedite this process?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  <a:tr h="8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can we do to make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more comfortable in decision making?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" name="Google Shape;93;p16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{3DC1D003-BBCD-4D49-B84C-116CCF2A610F}</a:tableStyleId>
              </a:tblPr>
              <a:tblGrid>
                <a:gridCol w="1306275"/>
                <a:gridCol w="1306275"/>
                <a:gridCol w="1306275"/>
                <a:gridCol w="1306275"/>
                <a:gridCol w="1306275"/>
                <a:gridCol w="1306275"/>
                <a:gridCol w="1306275"/>
              </a:tblGrid>
              <a:tr h="652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Homeowner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Service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Design/Decor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Selections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Pre-Construction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Communication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Construction Update Communication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Pre-Delivery Scheduling Communication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Pre-Delivery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Meeting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Final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Walk-Thru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99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is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feeling?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AFAFA"/>
                    </a:solidFill>
                  </a:tcPr>
                </a:tc>
              </a:tr>
              <a:tr h="99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Why is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feeling this way?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</a:tr>
              <a:tr h="99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How do we communicate with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</a:tr>
              <a:tr h="99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action do we take in the background?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p17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{3DC1D003-BBCD-4D49-B84C-116CCF2A610F}</a:tableStyleId>
              </a:tblPr>
              <a:tblGrid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</a:tblGrid>
              <a:tr h="7742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Homeowner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Support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Warranty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30-Day Communication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Warranty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30-Day Service Meeting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Warranty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Follow-Up Service 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(By Trades)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Warranty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Follow-Up Communication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Warranty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12-Month Communication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Warranty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12-Month Service Meeting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Warranty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Follow-Up Service 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(By Trades)</a:t>
                      </a:r>
                      <a:endParaRPr b="1" sz="90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solidFill>
                      <a:schemeClr val="accent3"/>
                    </a:solidFill>
                  </a:tcPr>
                </a:tc>
              </a:tr>
              <a:tr h="77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is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thinking or feeling?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  <a:tr h="625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is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’s action?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  <a:tr h="77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is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’s touchpoint with the business?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  <a:tr h="92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How does the above section differ than the current or previous state?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  <a:tr h="77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Why do we feel this will alter the h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omeowner</a:t>
                      </a:r>
                      <a:r>
                        <a:rPr lang="en" sz="900">
                          <a:solidFill>
                            <a:srgbClr val="666666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journey?</a:t>
                      </a:r>
                      <a:endParaRPr sz="900">
                        <a:solidFill>
                          <a:srgbClr val="666666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vid Ratings Slides">
  <a:themeElements>
    <a:clrScheme name="Office">
      <a:dk1>
        <a:srgbClr val="4A4A4A"/>
      </a:dk1>
      <a:lt1>
        <a:srgbClr val="FFFFFF"/>
      </a:lt1>
      <a:dk2>
        <a:srgbClr val="888888"/>
      </a:dk2>
      <a:lt2>
        <a:srgbClr val="FFFFFF"/>
      </a:lt2>
      <a:accent1>
        <a:srgbClr val="2066C5"/>
      </a:accent1>
      <a:accent2>
        <a:srgbClr val="4490F8"/>
      </a:accent2>
      <a:accent3>
        <a:srgbClr val="E18C28"/>
      </a:accent3>
      <a:accent4>
        <a:srgbClr val="4FC586"/>
      </a:accent4>
      <a:accent5>
        <a:srgbClr val="5B9BD5"/>
      </a:accent5>
      <a:accent6>
        <a:srgbClr val="4A4A4A"/>
      </a:accent6>
      <a:hlink>
        <a:srgbClr val="4490F8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